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sldIdLst>
    <p:sldId id="256" r:id="rId5"/>
    <p:sldId id="263" r:id="rId6"/>
    <p:sldId id="267" r:id="rId7"/>
    <p:sldId id="273" r:id="rId8"/>
    <p:sldId id="270" r:id="rId9"/>
    <p:sldId id="276" r:id="rId10"/>
    <p:sldId id="277" r:id="rId11"/>
    <p:sldId id="278" r:id="rId12"/>
    <p:sldId id="279" r:id="rId13"/>
    <p:sldId id="280" r:id="rId14"/>
    <p:sldId id="281" r:id="rId15"/>
    <p:sldId id="282" r:id="rId16"/>
    <p:sldId id="274" r:id="rId17"/>
    <p:sldId id="260" r:id="rId18"/>
  </p:sldIdLst>
  <p:sldSz cx="12192000" cy="6858000"/>
  <p:notesSz cx="7559675" cy="10691813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7" autoAdjust="0"/>
    <p:restoredTop sz="95796"/>
  </p:normalViewPr>
  <p:slideViewPr>
    <p:cSldViewPr snapToGrid="0" snapToObjects="1">
      <p:cViewPr varScale="1">
        <p:scale>
          <a:sx n="69" d="100"/>
          <a:sy n="69" d="100"/>
        </p:scale>
        <p:origin x="50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1523880" y="1548360"/>
            <a:ext cx="9143640" cy="238716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cs-CZ" sz="1800" b="0" strike="noStrike" spc="-1">
                <a:solidFill>
                  <a:srgbClr val="000000"/>
                </a:solidFill>
                <a:latin typeface="Arial"/>
              </a:rPr>
              <a:t>Kliknutím lze upravit styl.</a:t>
            </a: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cs-CZ" sz="2800" b="0" strike="noStrike" spc="-1">
                <a:solidFill>
                  <a:srgbClr val="604E69"/>
                </a:solidFill>
                <a:latin typeface="Arial"/>
              </a:rPr>
              <a:t>Po kliknutí můžete upravovat styly textu v předloze.</a:t>
            </a: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cs-CZ" sz="2800" b="0" strike="noStrike" spc="-1">
                <a:solidFill>
                  <a:srgbClr val="604E69"/>
                </a:solidFill>
                <a:latin typeface="Arial"/>
              </a:rPr>
              <a:t>Po kliknutí můžete upravovat styly textu v předloze.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1523880" y="1548360"/>
            <a:ext cx="9143640" cy="238716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cs-CZ" sz="1800" b="0" strike="noStrike" spc="-1">
                <a:solidFill>
                  <a:srgbClr val="000000"/>
                </a:solidFill>
                <a:latin typeface="Arial"/>
              </a:rPr>
              <a:t>Kliknutím lze upravit styl.</a:t>
            </a: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cs-CZ" sz="2800" b="0" strike="noStrike" spc="-1">
                <a:solidFill>
                  <a:srgbClr val="604E69"/>
                </a:solidFill>
                <a:latin typeface="Arial"/>
              </a:rPr>
              <a:t>Po kliknutí můžete upravovat styly textu v předloze.</a:t>
            </a: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cs-CZ" sz="2800" b="0" strike="noStrike" spc="-1">
                <a:solidFill>
                  <a:srgbClr val="604E69"/>
                </a:solidFill>
                <a:latin typeface="Arial"/>
              </a:rPr>
              <a:t>Po kliknutí můžete upravovat styly textu v předloze.</a:t>
            </a: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cs-CZ" sz="2800" b="0" strike="noStrike" spc="-1">
                <a:solidFill>
                  <a:srgbClr val="604E69"/>
                </a:solidFill>
                <a:latin typeface="Arial"/>
              </a:rPr>
              <a:t>Po kliknutí můžete upravovat styly textu v předloze.</a:t>
            </a: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cs-CZ" sz="2800" b="0" strike="noStrike" spc="-1">
                <a:solidFill>
                  <a:srgbClr val="604E69"/>
                </a:solidFill>
                <a:latin typeface="Arial"/>
              </a:rPr>
              <a:t>Po kliknutí můžete upravovat styly textu v předloze.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1523880" y="1548360"/>
            <a:ext cx="9143640" cy="238716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cs-CZ" sz="1800" b="0" strike="noStrike" spc="-1">
                <a:solidFill>
                  <a:srgbClr val="000000"/>
                </a:solidFill>
                <a:latin typeface="Arial"/>
              </a:rPr>
              <a:t>Kliknutím lze upravit styl.</a:t>
            </a: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cs-CZ" sz="2800" b="0" strike="noStrike" spc="-1">
                <a:solidFill>
                  <a:srgbClr val="604E69"/>
                </a:solidFill>
                <a:latin typeface="Arial"/>
              </a:rPr>
              <a:t>Po kliknutí můžete upravovat styly textu v předloze.</a:t>
            </a: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cs-CZ" sz="2800" b="0" strike="noStrike" spc="-1">
                <a:solidFill>
                  <a:srgbClr val="604E69"/>
                </a:solidFill>
                <a:latin typeface="Arial"/>
              </a:rPr>
              <a:t>Po kliknutí můžete upravovat styly textu v předloze.</a:t>
            </a: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cs-CZ" sz="2800" b="0" strike="noStrike" spc="-1">
                <a:solidFill>
                  <a:srgbClr val="604E69"/>
                </a:solidFill>
                <a:latin typeface="Arial"/>
              </a:rPr>
              <a:t>Po kliknutí můžete upravovat styly textu v předloze.</a:t>
            </a: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cs-CZ" sz="2800" b="0" strike="noStrike" spc="-1">
                <a:solidFill>
                  <a:srgbClr val="604E69"/>
                </a:solidFill>
                <a:latin typeface="Arial"/>
              </a:rPr>
              <a:t>Po kliknutí můžete upravovat styly textu v předloze.</a:t>
            </a: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cs-CZ" sz="2800" b="0" strike="noStrike" spc="-1">
                <a:solidFill>
                  <a:srgbClr val="604E69"/>
                </a:solidFill>
                <a:latin typeface="Arial"/>
              </a:rPr>
              <a:t>Po kliknutí můžete upravovat styly textu v předloze.</a:t>
            </a: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cs-CZ" sz="2800" b="0" strike="noStrike" spc="-1">
                <a:solidFill>
                  <a:srgbClr val="604E69"/>
                </a:solidFill>
                <a:latin typeface="Arial"/>
              </a:rPr>
              <a:t>Po kliknutí můžete upravovat styly textu v předloze.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1523880" y="1548360"/>
            <a:ext cx="9143640" cy="238716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cs-CZ" sz="1800" b="0" strike="noStrike" spc="-1">
                <a:solidFill>
                  <a:srgbClr val="000000"/>
                </a:solidFill>
                <a:latin typeface="Arial"/>
              </a:rPr>
              <a:t>Kliknutím lze upravit styl.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cs-CZ" sz="3200" b="0" strike="noStrike" spc="-1">
                <a:latin typeface="Arial"/>
              </a:rPr>
              <a:t>Kliknutím můžete upravit styl předlohy.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1523880" y="1548360"/>
            <a:ext cx="9143640" cy="238716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cs-CZ" sz="1800" b="0" strike="noStrike" spc="-1">
                <a:solidFill>
                  <a:srgbClr val="000000"/>
                </a:solidFill>
                <a:latin typeface="Arial"/>
              </a:rPr>
              <a:t>Kliknutím lze upravit styl.</a:t>
            </a: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cs-CZ" sz="2800" b="0" strike="noStrike" spc="-1">
                <a:solidFill>
                  <a:srgbClr val="604E69"/>
                </a:solidFill>
                <a:latin typeface="Arial"/>
              </a:rPr>
              <a:t>Po kliknutí můžete upravovat styly textu v předloze.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1523880" y="1548360"/>
            <a:ext cx="9143640" cy="238716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cs-CZ" sz="1800" b="0" strike="noStrike" spc="-1">
                <a:solidFill>
                  <a:srgbClr val="000000"/>
                </a:solidFill>
                <a:latin typeface="Arial"/>
              </a:rPr>
              <a:t>Kliknutím lze upravit styl.</a:t>
            </a: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cs-CZ" sz="2800" b="0" strike="noStrike" spc="-1">
                <a:solidFill>
                  <a:srgbClr val="604E69"/>
                </a:solidFill>
                <a:latin typeface="Arial"/>
              </a:rPr>
              <a:t>Po kliknutí můžete upravovat styly textu v předloze.</a:t>
            </a: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cs-CZ" sz="2800" b="0" strike="noStrike" spc="-1">
                <a:solidFill>
                  <a:srgbClr val="604E69"/>
                </a:solidFill>
                <a:latin typeface="Arial"/>
              </a:rPr>
              <a:t>Po kliknutí můžete upravovat styly textu v předloze.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1523880" y="1548360"/>
            <a:ext cx="9143640" cy="238716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cs-CZ" sz="1800" b="0" strike="noStrike" spc="-1">
                <a:solidFill>
                  <a:srgbClr val="000000"/>
                </a:solidFill>
                <a:latin typeface="Arial"/>
              </a:rPr>
              <a:t>Kliknutím lze upravit styl.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1523880" y="1548360"/>
            <a:ext cx="9143640" cy="110667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cs-CZ" sz="3200" b="0" strike="noStrike" spc="-1">
                <a:latin typeface="Arial"/>
              </a:rPr>
              <a:t>Kliknutím můžete upravit styl předlohy.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Nadpis, 2 malé a 1 velký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1523880" y="1548360"/>
            <a:ext cx="9143640" cy="238716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cs-CZ" sz="1800" b="0" strike="noStrike" spc="-1">
                <a:solidFill>
                  <a:srgbClr val="000000"/>
                </a:solidFill>
                <a:latin typeface="Arial"/>
              </a:rPr>
              <a:t>Kliknutím lze upravit styl.</a:t>
            </a: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cs-CZ" sz="2800" b="0" strike="noStrike" spc="-1">
                <a:solidFill>
                  <a:srgbClr val="604E69"/>
                </a:solidFill>
                <a:latin typeface="Arial"/>
              </a:rPr>
              <a:t>Po kliknutí můžete upravovat styly textu v předloze.</a:t>
            </a: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cs-CZ" sz="2800" b="0" strike="noStrike" spc="-1">
                <a:solidFill>
                  <a:srgbClr val="604E69"/>
                </a:solidFill>
                <a:latin typeface="Arial"/>
              </a:rPr>
              <a:t>Po kliknutí můžete upravovat styly textu v předloze.</a:t>
            </a: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cs-CZ" sz="2800" b="0" strike="noStrike" spc="-1">
                <a:solidFill>
                  <a:srgbClr val="604E69"/>
                </a:solidFill>
                <a:latin typeface="Arial"/>
              </a:rPr>
              <a:t>Po kliknutí můžete upravovat styly textu v předloze.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1523880" y="1548360"/>
            <a:ext cx="9143640" cy="238716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cs-CZ" sz="1800" b="0" strike="noStrike" spc="-1">
                <a:solidFill>
                  <a:srgbClr val="000000"/>
                </a:solidFill>
                <a:latin typeface="Arial"/>
              </a:rPr>
              <a:t>Kliknutím lze upravit styl.</a:t>
            </a: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cs-CZ" sz="2800" b="0" strike="noStrike" spc="-1">
                <a:solidFill>
                  <a:srgbClr val="604E69"/>
                </a:solidFill>
                <a:latin typeface="Arial"/>
              </a:rPr>
              <a:t>Po kliknutí můžete upravovat styly textu v předloze.</a:t>
            </a: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cs-CZ" sz="2800" b="0" strike="noStrike" spc="-1">
                <a:solidFill>
                  <a:srgbClr val="604E69"/>
                </a:solidFill>
                <a:latin typeface="Arial"/>
              </a:rPr>
              <a:t>Po kliknutí můžete upravovat styly textu v předloze.</a:t>
            </a: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cs-CZ" sz="2800" b="0" strike="noStrike" spc="-1">
                <a:solidFill>
                  <a:srgbClr val="604E69"/>
                </a:solidFill>
                <a:latin typeface="Arial"/>
              </a:rPr>
              <a:t>Po kliknutí můžete upravovat styly textu v předloze.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1523880" y="1548360"/>
            <a:ext cx="9143640" cy="238716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cs-CZ" sz="1800" b="0" strike="noStrike" spc="-1">
                <a:solidFill>
                  <a:srgbClr val="000000"/>
                </a:solidFill>
                <a:latin typeface="Arial"/>
              </a:rPr>
              <a:t>Kliknutím lze upravit styl.</a:t>
            </a: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cs-CZ" sz="2800" b="0" strike="noStrike" spc="-1">
                <a:solidFill>
                  <a:srgbClr val="604E69"/>
                </a:solidFill>
                <a:latin typeface="Arial"/>
              </a:rPr>
              <a:t>Po kliknutí můžete upravovat styly textu v předloze.</a:t>
            </a: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cs-CZ" sz="2800" b="0" strike="noStrike" spc="-1">
                <a:solidFill>
                  <a:srgbClr val="604E69"/>
                </a:solidFill>
                <a:latin typeface="Arial"/>
              </a:rPr>
              <a:t>Po kliknutí můžete upravovat styly textu v předloze.</a:t>
            </a: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/>
            <a:r>
              <a:rPr lang="cs-CZ" sz="2800" b="0" strike="noStrike" spc="-1">
                <a:solidFill>
                  <a:srgbClr val="604E69"/>
                </a:solidFill>
                <a:latin typeface="Arial"/>
              </a:rPr>
              <a:t>Po kliknutí můžete upravovat styly textu v předloze.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ti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1523880" y="1548360"/>
            <a:ext cx="9143640" cy="2387160"/>
          </a:xfrm>
          <a:prstGeom prst="rect">
            <a:avLst/>
          </a:prstGeom>
        </p:spPr>
        <p:txBody>
          <a:bodyPr anchor="b"/>
          <a:lstStyle/>
          <a:p>
            <a:pPr algn="ctr">
              <a:lnSpc>
                <a:spcPct val="90000"/>
              </a:lnSpc>
            </a:pPr>
            <a:r>
              <a:rPr lang="cs-CZ" sz="6000" b="0" strike="noStrike" spc="-1">
                <a:solidFill>
                  <a:srgbClr val="888BC4"/>
                </a:solidFill>
                <a:latin typeface="Arial"/>
              </a:rPr>
              <a:t>Kliknutím lze upravit styl.</a:t>
            </a:r>
            <a:endParaRPr lang="cs-CZ" sz="6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00000"/>
              </a:lnSpc>
            </a:pPr>
            <a:fld id="{826E9DB0-BB71-4861-87AB-322B1DA05424}" type="datetime1">
              <a:rPr lang="cs-CZ" sz="1200" b="0" strike="noStrike" spc="-1">
                <a:solidFill>
                  <a:srgbClr val="604E69"/>
                </a:solidFill>
                <a:latin typeface="Arial"/>
              </a:rPr>
              <a:t>11.03.2020</a:t>
            </a:fld>
            <a:endParaRPr lang="cs-CZ" sz="1200" b="0" strike="noStrike" spc="-1"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cs-CZ" sz="1200" b="0" strike="noStrike" spc="-1">
                <a:solidFill>
                  <a:srgbClr val="604E69"/>
                </a:solidFill>
                <a:latin typeface="Arial"/>
              </a:rPr>
              <a:t>CLEMENTAS - CENTRUM PRO SENIORY</a:t>
            </a:r>
            <a:endParaRPr lang="cs-CZ" sz="1200" b="0" strike="noStrike" spc="-1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fld id="{32EB1C8C-5E5E-4F07-9731-E9C1F612CB09}" type="slidenum">
              <a:rPr lang="cs-CZ" sz="1200" b="0" strike="noStrike" spc="-1">
                <a:solidFill>
                  <a:srgbClr val="604E69"/>
                </a:solidFill>
                <a:latin typeface="Arial"/>
              </a:rPr>
              <a:t>‹#›</a:t>
            </a:fld>
            <a:endParaRPr lang="cs-CZ" sz="1200" b="0" strike="noStrike" spc="-1">
              <a:latin typeface="Times New Roman"/>
            </a:endParaRPr>
          </a:p>
        </p:txBody>
      </p:sp>
      <p:pic>
        <p:nvPicPr>
          <p:cNvPr id="4" name="Obrázek 6"/>
          <p:cNvPicPr/>
          <p:nvPr/>
        </p:nvPicPr>
        <p:blipFill>
          <a:blip r:embed="rId14"/>
          <a:stretch/>
        </p:blipFill>
        <p:spPr>
          <a:xfrm>
            <a:off x="5371920" y="0"/>
            <a:ext cx="1447560" cy="1501920"/>
          </a:xfrm>
          <a:prstGeom prst="rect">
            <a:avLst/>
          </a:prstGeom>
          <a:ln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Clementas.cz/" TargetMode="External"/><Relationship Id="rId2" Type="http://schemas.openxmlformats.org/officeDocument/2006/relationships/hyperlink" Target="https://www.clementas.cz/" TargetMode="Externa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Shape 3"/>
          <p:cNvSpPr txBox="1"/>
          <p:nvPr/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cs-CZ" sz="1200" b="0" strike="noStrike" spc="-1">
                <a:solidFill>
                  <a:srgbClr val="604E69"/>
                </a:solidFill>
                <a:latin typeface="Arial"/>
              </a:rPr>
              <a:t>CLEMENTAS - CENTRUM PRO SENIORY</a:t>
            </a:r>
            <a:endParaRPr lang="cs-CZ" sz="1200" b="0" strike="noStrike" spc="-1">
              <a:latin typeface="Times New Roman"/>
            </a:endParaRP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6903D1DB-F395-4D06-A6E7-B3FED42A1928}"/>
              </a:ext>
            </a:extLst>
          </p:cNvPr>
          <p:cNvSpPr/>
          <p:nvPr/>
        </p:nvSpPr>
        <p:spPr>
          <a:xfrm>
            <a:off x="3990292" y="1461623"/>
            <a:ext cx="421140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3200" b="1" strike="noStrike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"/>
              </a:rPr>
              <a:t>CLEMENTAS </a:t>
            </a:r>
            <a:r>
              <a:rPr lang="cs-CZ" sz="3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"/>
              </a:rPr>
              <a:t>Hředle</a:t>
            </a:r>
            <a:r>
              <a:rPr lang="cs-CZ" sz="3200" b="1" strike="noStrike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"/>
              </a:rPr>
              <a:t> </a:t>
            </a:r>
            <a:endParaRPr lang="cs-CZ" sz="32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7" name="Obrázek 6" descr="Obsah obrázku exteriér, tráva, hora, dům&#10;&#10;Popis byl vytvořen automaticky">
            <a:extLst>
              <a:ext uri="{FF2B5EF4-FFF2-40B4-BE49-F238E27FC236}">
                <a16:creationId xmlns:a16="http://schemas.microsoft.com/office/drawing/2014/main" id="{0081FD1E-1DE6-E142-A5EE-09A4C20FA8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0696" y="2037464"/>
            <a:ext cx="7018316" cy="46837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interiér, strop, budova, místnost&#10;&#10;Popis byl vytvořen automaticky">
            <a:extLst>
              <a:ext uri="{FF2B5EF4-FFF2-40B4-BE49-F238E27FC236}">
                <a16:creationId xmlns:a16="http://schemas.microsoft.com/office/drawing/2014/main" id="{5DFB4483-E08C-E342-B0EC-84FE08A0FE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474"/>
            <a:ext cx="6768935" cy="3807526"/>
          </a:xfrm>
          <a:prstGeom prst="rect">
            <a:avLst/>
          </a:prstGeom>
        </p:spPr>
      </p:pic>
      <p:pic>
        <p:nvPicPr>
          <p:cNvPr id="7" name="Obrázek 6" descr="Obsah obrázku interiér, strop, místnost, stůl&#10;&#10;Popis byl vytvořen automaticky">
            <a:extLst>
              <a:ext uri="{FF2B5EF4-FFF2-40B4-BE49-F238E27FC236}">
                <a16:creationId xmlns:a16="http://schemas.microsoft.com/office/drawing/2014/main" id="{6C8DF9D8-7601-F44B-BE08-2F34FCCC7A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0768" y="0"/>
            <a:ext cx="6931231" cy="3898817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F9CEA32C-4C51-4A4D-A1CC-40294B19806F}"/>
              </a:ext>
            </a:extLst>
          </p:cNvPr>
          <p:cNvSpPr txBox="1"/>
          <p:nvPr/>
        </p:nvSpPr>
        <p:spPr>
          <a:xfrm>
            <a:off x="1514213" y="1436915"/>
            <a:ext cx="18694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"/>
                <a:ea typeface="+mj-ea"/>
                <a:cs typeface="+mj-cs"/>
              </a:rPr>
              <a:t>Recepce</a:t>
            </a:r>
          </a:p>
        </p:txBody>
      </p:sp>
    </p:spTree>
    <p:extLst>
      <p:ext uri="{BB962C8B-B14F-4D97-AF65-F5344CB8AC3E}">
        <p14:creationId xmlns:p14="http://schemas.microsoft.com/office/powerpoint/2010/main" val="29333544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interiér, strop, místnost, okno&#10;&#10;Popis byl vytvořen automaticky">
            <a:extLst>
              <a:ext uri="{FF2B5EF4-FFF2-40B4-BE49-F238E27FC236}">
                <a16:creationId xmlns:a16="http://schemas.microsoft.com/office/drawing/2014/main" id="{65D342D4-27DA-1F44-9692-780371B9D8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35086"/>
            <a:ext cx="6618514" cy="3722914"/>
          </a:xfrm>
          <a:prstGeom prst="rect">
            <a:avLst/>
          </a:prstGeom>
        </p:spPr>
      </p:pic>
      <p:pic>
        <p:nvPicPr>
          <p:cNvPr id="7" name="Obrázek 6" descr="Obsah obrázku interiér, patro, budova, okno&#10;&#10;Popis byl vytvořen automaticky">
            <a:extLst>
              <a:ext uri="{FF2B5EF4-FFF2-40B4-BE49-F238E27FC236}">
                <a16:creationId xmlns:a16="http://schemas.microsoft.com/office/drawing/2014/main" id="{01407D7C-428B-4449-9ADE-3313F2ECA6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3991" y="328320"/>
            <a:ext cx="6787408" cy="3817917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F871B847-EB87-A246-B0D0-8E8543429CA1}"/>
              </a:ext>
            </a:extLst>
          </p:cNvPr>
          <p:cNvSpPr txBox="1"/>
          <p:nvPr/>
        </p:nvSpPr>
        <p:spPr>
          <a:xfrm>
            <a:off x="1781299" y="1531917"/>
            <a:ext cx="13003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"/>
                <a:ea typeface="+mj-ea"/>
                <a:cs typeface="+mj-cs"/>
              </a:rPr>
              <a:t>Pokoj</a:t>
            </a:r>
          </a:p>
        </p:txBody>
      </p:sp>
    </p:spTree>
    <p:extLst>
      <p:ext uri="{BB962C8B-B14F-4D97-AF65-F5344CB8AC3E}">
        <p14:creationId xmlns:p14="http://schemas.microsoft.com/office/powerpoint/2010/main" val="36686808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interiér, strop, místnost, stůl&#10;&#10;Popis byl vytvořen automaticky">
            <a:extLst>
              <a:ext uri="{FF2B5EF4-FFF2-40B4-BE49-F238E27FC236}">
                <a16:creationId xmlns:a16="http://schemas.microsoft.com/office/drawing/2014/main" id="{6024B89C-BB32-3249-ACD2-674DCC49BA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9117"/>
            <a:ext cx="8191335" cy="4607626"/>
          </a:xfrm>
          <a:prstGeom prst="rect">
            <a:avLst/>
          </a:prstGeom>
        </p:spPr>
      </p:pic>
      <p:pic>
        <p:nvPicPr>
          <p:cNvPr id="7" name="Obrázek 6" descr="Obsah obrázku interiér, strop, místnost, stůl&#10;&#10;Popis byl vytvořen automaticky">
            <a:extLst>
              <a:ext uri="{FF2B5EF4-FFF2-40B4-BE49-F238E27FC236}">
                <a16:creationId xmlns:a16="http://schemas.microsoft.com/office/drawing/2014/main" id="{83A8CD65-74E4-FB45-B3B1-BA05C5A135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5148" y="0"/>
            <a:ext cx="6776852" cy="3811979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76443F89-1E3B-534C-90B6-19981668F19C}"/>
              </a:ext>
            </a:extLst>
          </p:cNvPr>
          <p:cNvSpPr txBox="1"/>
          <p:nvPr/>
        </p:nvSpPr>
        <p:spPr>
          <a:xfrm>
            <a:off x="2243345" y="950026"/>
            <a:ext cx="15953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"/>
                <a:ea typeface="+mj-ea"/>
                <a:cs typeface="+mj-cs"/>
              </a:rPr>
              <a:t>Jídelna</a:t>
            </a:r>
          </a:p>
        </p:txBody>
      </p:sp>
    </p:spTree>
    <p:extLst>
      <p:ext uri="{BB962C8B-B14F-4D97-AF65-F5344CB8AC3E}">
        <p14:creationId xmlns:p14="http://schemas.microsoft.com/office/powerpoint/2010/main" val="27701480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55C42EB9-21CC-DA4D-90CE-94C44159D0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3880" y="3108960"/>
            <a:ext cx="9143640" cy="2308860"/>
          </a:xfrm>
        </p:spPr>
        <p:txBody>
          <a:bodyPr/>
          <a:lstStyle/>
          <a:p>
            <a:br>
              <a:rPr lang="cs-CZ" sz="3200" dirty="0">
                <a:solidFill>
                  <a:srgbClr val="000000"/>
                </a:solidFill>
                <a:latin typeface="Verdana" panose="020B0604030504040204" pitchFamily="34" charset="0"/>
                <a:hlinkClick r:id="rId2"/>
              </a:rPr>
            </a:br>
            <a:br>
              <a:rPr lang="cs-CZ" sz="3200" dirty="0">
                <a:solidFill>
                  <a:srgbClr val="000000"/>
                </a:solidFill>
                <a:latin typeface="Verdana" panose="020B0604030504040204" pitchFamily="34" charset="0"/>
                <a:hlinkClick r:id="rId2"/>
              </a:rPr>
            </a:br>
            <a:r>
              <a:rPr lang="cs-CZ" sz="3200" dirty="0">
                <a:solidFill>
                  <a:srgbClr val="000000"/>
                </a:solidFill>
                <a:latin typeface="Verdana" panose="020B0604030504040204" pitchFamily="34" charset="0"/>
                <a:hlinkClick r:id="rId2"/>
              </a:rPr>
              <a:t>renata.prokesova@clementas.cz</a:t>
            </a:r>
            <a:br>
              <a:rPr lang="cs-CZ" sz="3200" dirty="0">
                <a:solidFill>
                  <a:srgbClr val="000000"/>
                </a:solidFill>
                <a:latin typeface="Verdana" panose="020B0604030504040204" pitchFamily="34" charset="0"/>
                <a:hlinkClick r:id="rId2"/>
              </a:rPr>
            </a:br>
            <a:r>
              <a:rPr lang="cs-CZ" sz="3200" dirty="0">
                <a:solidFill>
                  <a:srgbClr val="000000"/>
                </a:solidFill>
                <a:latin typeface="Verdana" panose="020B0604030504040204" pitchFamily="34" charset="0"/>
                <a:hlinkClick r:id="rId2"/>
              </a:rPr>
              <a:t>info@clementas.cz</a:t>
            </a:r>
            <a:br>
              <a:rPr lang="cs-CZ" sz="3200" dirty="0">
                <a:solidFill>
                  <a:srgbClr val="000000"/>
                </a:solidFill>
                <a:latin typeface="Verdana" panose="020B0604030504040204" pitchFamily="34" charset="0"/>
                <a:hlinkClick r:id="rId2"/>
              </a:rPr>
            </a:br>
            <a:r>
              <a:rPr lang="cs-CZ" sz="3200" dirty="0">
                <a:solidFill>
                  <a:srgbClr val="000000"/>
                </a:solidFill>
                <a:latin typeface="Verdana" panose="020B0604030504040204" pitchFamily="34" charset="0"/>
                <a:hlinkClick r:id="rId2"/>
              </a:rPr>
              <a:t>https://www.clementas.cz</a:t>
            </a:r>
            <a:br>
              <a:rPr lang="cs-CZ" sz="3200" dirty="0">
                <a:solidFill>
                  <a:srgbClr val="000000"/>
                </a:solidFill>
                <a:latin typeface="Verdana" panose="020B0604030504040204" pitchFamily="34" charset="0"/>
              </a:rPr>
            </a:br>
            <a:r>
              <a:rPr lang="cs-CZ" sz="3200" dirty="0">
                <a:hlinkClick r:id="rId3"/>
              </a:rPr>
              <a:t>https://www.facebook.com/Clementas.cz/</a:t>
            </a:r>
            <a:br>
              <a:rPr lang="cs-CZ" sz="3200" dirty="0"/>
            </a:br>
            <a:br>
              <a:rPr lang="cs-CZ" dirty="0"/>
            </a:br>
            <a:endParaRPr lang="cs-CZ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C468CA52-0733-8C47-AC93-38B1381BF57D}"/>
              </a:ext>
            </a:extLst>
          </p:cNvPr>
          <p:cNvSpPr txBox="1"/>
          <p:nvPr/>
        </p:nvSpPr>
        <p:spPr>
          <a:xfrm>
            <a:off x="2129490" y="1440180"/>
            <a:ext cx="79324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"/>
                <a:ea typeface="+mj-ea"/>
                <a:cs typeface="+mj-cs"/>
              </a:rPr>
              <a:t>Informace o nás, kontakty</a:t>
            </a:r>
          </a:p>
        </p:txBody>
      </p:sp>
    </p:spTree>
    <p:extLst>
      <p:ext uri="{BB962C8B-B14F-4D97-AF65-F5344CB8AC3E}">
        <p14:creationId xmlns:p14="http://schemas.microsoft.com/office/powerpoint/2010/main" val="33036524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dnadpis 3">
            <a:extLst>
              <a:ext uri="{FF2B5EF4-FFF2-40B4-BE49-F238E27FC236}">
                <a16:creationId xmlns:a16="http://schemas.microsoft.com/office/drawing/2014/main" id="{67BF96E2-F922-4DBE-AD8D-E8280B40061F}"/>
              </a:ext>
            </a:extLst>
          </p:cNvPr>
          <p:cNvSpPr txBox="1">
            <a:spLocks/>
          </p:cNvSpPr>
          <p:nvPr/>
        </p:nvSpPr>
        <p:spPr>
          <a:xfrm>
            <a:off x="1152024" y="1700690"/>
            <a:ext cx="10046208" cy="535531"/>
          </a:xfrm>
          <a:prstGeom prst="rect">
            <a:avLst/>
          </a:prstGeom>
          <a:noFill/>
        </p:spPr>
        <p:txBody>
          <a:bodyPr wrap="square" lIns="91440" tIns="45720" rIns="91440" bIns="4572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3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"/>
              </a:rPr>
              <a:t>DĚKUJI ZA POZORNOST</a:t>
            </a:r>
            <a:endParaRPr lang="cs-CZ" sz="32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5" name="Obrázek 4" descr="Obsah obrázku tráva, osoba, pes, exteriér&#10;&#10;Popis byl vytvořen automaticky">
            <a:extLst>
              <a:ext uri="{FF2B5EF4-FFF2-40B4-BE49-F238E27FC236}">
                <a16:creationId xmlns:a16="http://schemas.microsoft.com/office/drawing/2014/main" id="{3F9FC1EF-D7E4-4EBB-9FB9-AFFD74C393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850" y="2513580"/>
            <a:ext cx="2788920" cy="37185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607072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text 4">
            <a:extLst>
              <a:ext uri="{FF2B5EF4-FFF2-40B4-BE49-F238E27FC236}">
                <a16:creationId xmlns:a16="http://schemas.microsoft.com/office/drawing/2014/main" id="{DBF1C13A-303D-174A-AE19-66521D3CEE01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6915150" y="1668780"/>
            <a:ext cx="4666770" cy="4789170"/>
          </a:xfrm>
        </p:spPr>
        <p:txBody>
          <a:bodyPr/>
          <a:lstStyle/>
          <a:p>
            <a:pPr marL="457200" indent="-457200">
              <a:buFont typeface="Apple Symbols" panose="02000000000000000000" pitchFamily="2" charset="-79"/>
              <a:buChar char="⎼"/>
            </a:pPr>
            <a:r>
              <a:rPr lang="cs-CZ" sz="2400" dirty="0">
                <a:latin typeface="+mn-lt"/>
                <a:ea typeface="+mn-ea"/>
                <a:cs typeface="+mn-cs"/>
              </a:rPr>
              <a:t>Jaro 2017</a:t>
            </a:r>
          </a:p>
          <a:p>
            <a:pPr marL="457200" indent="-457200">
              <a:buFont typeface="Apple Symbols" panose="02000000000000000000" pitchFamily="2" charset="-79"/>
              <a:buChar char="⎼"/>
            </a:pPr>
            <a:r>
              <a:rPr lang="cs-CZ" sz="2400" dirty="0">
                <a:latin typeface="+mn-lt"/>
                <a:ea typeface="+mn-ea"/>
                <a:cs typeface="+mn-cs"/>
              </a:rPr>
              <a:t>Myšlenka týmu lidí na vznik sociální služby (Renata Prokešová, Petr Zvěřinský, Bohdana Zvěřinská, Martina Malá, Petr Švaříček)</a:t>
            </a:r>
          </a:p>
          <a:p>
            <a:pPr marL="457200" indent="-457200">
              <a:buFont typeface="Apple Symbols" panose="02000000000000000000" pitchFamily="2" charset="-79"/>
              <a:buChar char="⎼"/>
            </a:pPr>
            <a:r>
              <a:rPr lang="cs-CZ" sz="2400" dirty="0">
                <a:latin typeface="+mn-lt"/>
                <a:ea typeface="+mn-ea"/>
                <a:cs typeface="+mn-cs"/>
              </a:rPr>
              <a:t>Poptávka po službě, která zajistí péči o nemocné seniory</a:t>
            </a:r>
          </a:p>
          <a:p>
            <a:pPr marL="457200" indent="-457200">
              <a:buFont typeface="Apple Symbols" panose="02000000000000000000" pitchFamily="2" charset="-79"/>
              <a:buChar char="⎼"/>
            </a:pPr>
            <a:r>
              <a:rPr lang="cs-CZ" sz="2400" dirty="0">
                <a:latin typeface="+mn-lt"/>
                <a:ea typeface="+mn-ea"/>
                <a:cs typeface="+mn-cs"/>
              </a:rPr>
              <a:t>Potřeba komplexní sociální a zdravotní péče</a:t>
            </a:r>
          </a:p>
          <a:p>
            <a:pPr marL="457200" indent="-457200">
              <a:buFont typeface="Apple Symbols" panose="02000000000000000000" pitchFamily="2" charset="-79"/>
              <a:buChar char="⎼"/>
            </a:pPr>
            <a:r>
              <a:rPr lang="cs-CZ" sz="2400" dirty="0">
                <a:latin typeface="+mn-lt"/>
                <a:ea typeface="+mn-ea"/>
                <a:cs typeface="+mn-cs"/>
              </a:rPr>
              <a:t>Sloučení služeb, které provozují péči v domácím i institucionálním prostředí</a:t>
            </a:r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F0DAB315-D62A-5744-B3F4-D60D09150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270" y="1291590"/>
            <a:ext cx="8507250" cy="1017270"/>
          </a:xfrm>
        </p:spPr>
        <p:txBody>
          <a:bodyPr/>
          <a:lstStyle/>
          <a:p>
            <a:r>
              <a:rPr lang="cs-CZ" sz="3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"/>
              </a:rPr>
              <a:t>Vznik </a:t>
            </a:r>
            <a:r>
              <a:rPr lang="cs-CZ" sz="32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"/>
              </a:rPr>
              <a:t>Clementas</a:t>
            </a:r>
            <a:endParaRPr lang="cs-CZ" sz="32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Arial"/>
            </a:endParaRPr>
          </a:p>
        </p:txBody>
      </p:sp>
      <p:pic>
        <p:nvPicPr>
          <p:cNvPr id="3" name="Obrázek 2" descr="Obsah obrázku strom, exteriér, osoba, tráva&#10;&#10;Popis byl vytvořen automaticky">
            <a:extLst>
              <a:ext uri="{FF2B5EF4-FFF2-40B4-BE49-F238E27FC236}">
                <a16:creationId xmlns:a16="http://schemas.microsoft.com/office/drawing/2014/main" id="{D7E4CC6B-6DD0-D64E-854E-7A6860BC57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965" y="2434590"/>
            <a:ext cx="5493371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8620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0378C2BF-DDFC-204B-AB9A-B615B7AFB198}"/>
              </a:ext>
            </a:extLst>
          </p:cNvPr>
          <p:cNvSpPr txBox="1"/>
          <p:nvPr/>
        </p:nvSpPr>
        <p:spPr>
          <a:xfrm>
            <a:off x="2000250" y="1440180"/>
            <a:ext cx="63093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"/>
                <a:ea typeface="+mj-ea"/>
                <a:cs typeface="+mj-cs"/>
              </a:rPr>
              <a:t>Domovy </a:t>
            </a:r>
            <a:r>
              <a:rPr lang="cs-CZ" sz="32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"/>
                <a:ea typeface="+mj-ea"/>
                <a:cs typeface="+mj-cs"/>
              </a:rPr>
              <a:t>Clementas</a:t>
            </a:r>
            <a:endParaRPr lang="cs-CZ" sz="32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Arial"/>
              <a:ea typeface="+mj-ea"/>
              <a:cs typeface="+mj-cs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C938EB88-00BB-9544-B77F-A6B747AF013D}"/>
              </a:ext>
            </a:extLst>
          </p:cNvPr>
          <p:cNvSpPr txBox="1"/>
          <p:nvPr/>
        </p:nvSpPr>
        <p:spPr>
          <a:xfrm>
            <a:off x="1306286" y="1440180"/>
            <a:ext cx="415725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sz="2000" dirty="0"/>
          </a:p>
          <a:p>
            <a:endParaRPr lang="cs-CZ" sz="2000" dirty="0"/>
          </a:p>
          <a:p>
            <a:r>
              <a:rPr lang="cs-CZ" sz="2000" dirty="0" err="1"/>
              <a:t>Clementas</a:t>
            </a:r>
            <a:r>
              <a:rPr lang="cs-CZ" sz="2000" dirty="0"/>
              <a:t> </a:t>
            </a:r>
            <a:r>
              <a:rPr lang="cs-CZ" sz="2000" dirty="0" err="1"/>
              <a:t>Mlékovice</a:t>
            </a:r>
            <a:endParaRPr lang="cs-CZ" sz="2000" dirty="0"/>
          </a:p>
          <a:p>
            <a:r>
              <a:rPr lang="cs-CZ" sz="2000" dirty="0"/>
              <a:t>DZR, DS, OPS 10 domácností</a:t>
            </a:r>
          </a:p>
          <a:p>
            <a:endParaRPr lang="cs-CZ" sz="2000" dirty="0"/>
          </a:p>
          <a:p>
            <a:r>
              <a:rPr lang="cs-CZ" sz="2000" dirty="0" err="1"/>
              <a:t>Clementas</a:t>
            </a:r>
            <a:r>
              <a:rPr lang="cs-CZ" sz="2000" dirty="0"/>
              <a:t> Kolín </a:t>
            </a:r>
          </a:p>
          <a:p>
            <a:r>
              <a:rPr lang="cs-CZ" sz="2000" dirty="0" err="1"/>
              <a:t>DSt</a:t>
            </a:r>
            <a:r>
              <a:rPr lang="cs-CZ" sz="2000" dirty="0"/>
              <a:t> 20 míst, OPS 12 míst</a:t>
            </a:r>
          </a:p>
          <a:p>
            <a:endParaRPr lang="cs-CZ" sz="2000" dirty="0"/>
          </a:p>
          <a:p>
            <a:r>
              <a:rPr lang="cs-CZ" sz="2000" dirty="0" err="1"/>
              <a:t>Clementas</a:t>
            </a:r>
            <a:r>
              <a:rPr lang="cs-CZ" sz="2000" dirty="0"/>
              <a:t> Janovice</a:t>
            </a:r>
          </a:p>
          <a:p>
            <a:r>
              <a:rPr lang="cs-CZ" sz="2000" dirty="0"/>
              <a:t>DZR, DS, OPS míst, nově otevřeno</a:t>
            </a:r>
          </a:p>
          <a:p>
            <a:endParaRPr lang="cs-CZ" sz="2000" dirty="0"/>
          </a:p>
          <a:p>
            <a:r>
              <a:rPr lang="cs-CZ" sz="2000" dirty="0" err="1"/>
              <a:t>Clementas</a:t>
            </a:r>
            <a:r>
              <a:rPr lang="cs-CZ" sz="2000" dirty="0"/>
              <a:t> Hředle</a:t>
            </a:r>
          </a:p>
          <a:p>
            <a:r>
              <a:rPr lang="cs-CZ" sz="2000" dirty="0"/>
              <a:t>DS, DZR, OPS 200 míst, ve výstavbě</a:t>
            </a:r>
          </a:p>
          <a:p>
            <a:endParaRPr lang="cs-CZ" sz="2000" dirty="0"/>
          </a:p>
        </p:txBody>
      </p:sp>
      <p:pic>
        <p:nvPicPr>
          <p:cNvPr id="5" name="Obrázek 4" descr="Obsah obrázku exteriér, tráva, strom, osoba&#10;&#10;Popis byl vytvořen automaticky">
            <a:extLst>
              <a:ext uri="{FF2B5EF4-FFF2-40B4-BE49-F238E27FC236}">
                <a16:creationId xmlns:a16="http://schemas.microsoft.com/office/drawing/2014/main" id="{AD200A41-BBB4-0E4C-8D61-58E5F5611A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0670" y="2242980"/>
            <a:ext cx="5878829" cy="3919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1329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694F79FD-2039-9D4F-B3B0-3D5975171E5B}"/>
              </a:ext>
            </a:extLst>
          </p:cNvPr>
          <p:cNvSpPr txBox="1"/>
          <p:nvPr/>
        </p:nvSpPr>
        <p:spPr>
          <a:xfrm>
            <a:off x="1947553" y="1014494"/>
            <a:ext cx="16031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"/>
                <a:ea typeface="+mj-ea"/>
                <a:cs typeface="+mj-cs"/>
              </a:rPr>
              <a:t>O nás</a:t>
            </a:r>
          </a:p>
        </p:txBody>
      </p:sp>
      <p:pic>
        <p:nvPicPr>
          <p:cNvPr id="5" name="Obrázek 4" descr="Obsah obrázku osoba, interiér, vsedě, patro&#10;&#10;Popis byl vytvořen automaticky">
            <a:extLst>
              <a:ext uri="{FF2B5EF4-FFF2-40B4-BE49-F238E27FC236}">
                <a16:creationId xmlns:a16="http://schemas.microsoft.com/office/drawing/2014/main" id="{6D9F280C-82A0-B141-80DC-A1B752D0B2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997" y="1944945"/>
            <a:ext cx="5465208" cy="3638848"/>
          </a:xfrm>
          <a:prstGeom prst="rect">
            <a:avLst/>
          </a:prstGeo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269062FA-EC61-1B49-AC7E-09E01A12E469}"/>
              </a:ext>
            </a:extLst>
          </p:cNvPr>
          <p:cNvSpPr/>
          <p:nvPr/>
        </p:nvSpPr>
        <p:spPr>
          <a:xfrm>
            <a:off x="1448791" y="1599270"/>
            <a:ext cx="4144488" cy="43304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90000"/>
              </a:lnSpc>
              <a:spcBef>
                <a:spcPct val="0"/>
              </a:spcBef>
              <a:buFont typeface="Apple Symbols" panose="02000000000000000000" pitchFamily="2" charset="-79"/>
              <a:buChar char="⎼"/>
            </a:pPr>
            <a:r>
              <a:rPr lang="cs-CZ" dirty="0"/>
              <a:t>Útulný domov a zázemí pro seniory</a:t>
            </a:r>
          </a:p>
          <a:p>
            <a:pPr marL="457200" indent="-457200">
              <a:lnSpc>
                <a:spcPct val="90000"/>
              </a:lnSpc>
              <a:spcBef>
                <a:spcPct val="0"/>
              </a:spcBef>
              <a:buFont typeface="Apple Symbols" panose="02000000000000000000" pitchFamily="2" charset="-79"/>
              <a:buChar char="⎼"/>
            </a:pPr>
            <a:r>
              <a:rPr lang="cs-CZ" dirty="0"/>
              <a:t>Bezbariérový přístup, velká zahrada, systém domácností</a:t>
            </a:r>
          </a:p>
          <a:p>
            <a:pPr marL="457200" indent="-457200">
              <a:lnSpc>
                <a:spcPct val="90000"/>
              </a:lnSpc>
              <a:spcBef>
                <a:spcPct val="0"/>
              </a:spcBef>
              <a:buFont typeface="Apple Symbols" panose="02000000000000000000" pitchFamily="2" charset="-79"/>
              <a:buChar char="⎼"/>
            </a:pPr>
            <a:r>
              <a:rPr lang="cs-CZ" dirty="0"/>
              <a:t>Klidné a důstojné prostředí</a:t>
            </a:r>
          </a:p>
          <a:p>
            <a:pPr marL="457200" indent="-457200">
              <a:lnSpc>
                <a:spcPct val="90000"/>
              </a:lnSpc>
              <a:spcBef>
                <a:spcPct val="0"/>
              </a:spcBef>
              <a:buFont typeface="Apple Symbols" panose="02000000000000000000" pitchFamily="2" charset="-79"/>
              <a:buChar char="⎼"/>
            </a:pPr>
            <a:r>
              <a:rPr lang="cs-CZ" dirty="0"/>
              <a:t>Vlastní kuchyně, domácí strava</a:t>
            </a:r>
          </a:p>
          <a:p>
            <a:pPr marL="457200" indent="-457200">
              <a:lnSpc>
                <a:spcPct val="90000"/>
              </a:lnSpc>
              <a:spcBef>
                <a:spcPct val="0"/>
              </a:spcBef>
              <a:buFont typeface="Apple Symbols" panose="02000000000000000000" pitchFamily="2" charset="-79"/>
              <a:buChar char="⎼"/>
            </a:pPr>
            <a:r>
              <a:rPr lang="cs-CZ" dirty="0"/>
              <a:t>Kavárna</a:t>
            </a:r>
          </a:p>
          <a:p>
            <a:pPr marL="457200" indent="-457200">
              <a:lnSpc>
                <a:spcPct val="90000"/>
              </a:lnSpc>
              <a:spcBef>
                <a:spcPct val="0"/>
              </a:spcBef>
              <a:buFont typeface="Apple Symbols" panose="02000000000000000000" pitchFamily="2" charset="-79"/>
              <a:buChar char="⎼"/>
            </a:pPr>
            <a:r>
              <a:rPr lang="cs-CZ" dirty="0"/>
              <a:t>Moderní společenské prostory Průmyslová prádelna</a:t>
            </a:r>
          </a:p>
          <a:p>
            <a:pPr marL="457200" indent="-457200">
              <a:lnSpc>
                <a:spcPct val="90000"/>
              </a:lnSpc>
              <a:spcBef>
                <a:spcPct val="0"/>
              </a:spcBef>
              <a:buFont typeface="Apple Symbols" panose="02000000000000000000" pitchFamily="2" charset="-79"/>
              <a:buChar char="⎼"/>
            </a:pPr>
            <a:r>
              <a:rPr lang="cs-CZ" dirty="0"/>
              <a:t>Odborná lékařská péče – vedoucí lékař a psychiatr prim. MUDr. Jan Cimický, praktický lékař, psycholog, nutriční péče </a:t>
            </a:r>
          </a:p>
          <a:p>
            <a:pPr marL="457200" indent="-457200">
              <a:lnSpc>
                <a:spcPct val="90000"/>
              </a:lnSpc>
              <a:spcBef>
                <a:spcPct val="0"/>
              </a:spcBef>
              <a:buFont typeface="Apple Symbols" panose="02000000000000000000" pitchFamily="2" charset="-79"/>
              <a:buChar char="⎼"/>
            </a:pPr>
            <a:r>
              <a:rPr lang="cs-CZ" dirty="0"/>
              <a:t>Individuální ošetřovatelská péče, se stálým personálem v jednotlivých domácnostech</a:t>
            </a:r>
          </a:p>
          <a:p>
            <a:pPr marL="457200" indent="-457200">
              <a:lnSpc>
                <a:spcPct val="90000"/>
              </a:lnSpc>
              <a:spcBef>
                <a:spcPct val="0"/>
              </a:spcBef>
              <a:buFont typeface="Apple Symbols" panose="02000000000000000000" pitchFamily="2" charset="-79"/>
              <a:buChar char="⎼"/>
            </a:pPr>
            <a:r>
              <a:rPr lang="cs-CZ" dirty="0"/>
              <a:t>Standardizované postupy</a:t>
            </a:r>
          </a:p>
        </p:txBody>
      </p:sp>
    </p:spTree>
    <p:extLst>
      <p:ext uri="{BB962C8B-B14F-4D97-AF65-F5344CB8AC3E}">
        <p14:creationId xmlns:p14="http://schemas.microsoft.com/office/powerpoint/2010/main" val="20477310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E476FD61-338F-A842-969B-B9763D4ADD21}"/>
              </a:ext>
            </a:extLst>
          </p:cNvPr>
          <p:cNvSpPr txBox="1"/>
          <p:nvPr/>
        </p:nvSpPr>
        <p:spPr>
          <a:xfrm>
            <a:off x="2194560" y="1405890"/>
            <a:ext cx="79324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"/>
                <a:ea typeface="+mj-ea"/>
                <a:cs typeface="+mj-cs"/>
              </a:rPr>
              <a:t>Pracovní příležitosti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23C69B20-6996-B944-BACF-C4645E3A92C4}"/>
              </a:ext>
            </a:extLst>
          </p:cNvPr>
          <p:cNvSpPr txBox="1"/>
          <p:nvPr/>
        </p:nvSpPr>
        <p:spPr>
          <a:xfrm>
            <a:off x="7350826" y="2548890"/>
            <a:ext cx="3788229" cy="4081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90000"/>
              </a:lnSpc>
              <a:spcBef>
                <a:spcPct val="0"/>
              </a:spcBef>
              <a:buFont typeface="Apple Symbols" panose="02000000000000000000" pitchFamily="2" charset="-79"/>
              <a:buChar char="⎼"/>
            </a:pPr>
            <a:r>
              <a:rPr lang="cs-CZ" sz="2400" dirty="0"/>
              <a:t>Pečovatelé</a:t>
            </a:r>
          </a:p>
          <a:p>
            <a:pPr marL="457200" indent="-457200">
              <a:lnSpc>
                <a:spcPct val="90000"/>
              </a:lnSpc>
              <a:spcBef>
                <a:spcPct val="0"/>
              </a:spcBef>
              <a:buFont typeface="Apple Symbols" panose="02000000000000000000" pitchFamily="2" charset="-79"/>
              <a:buChar char="⎼"/>
            </a:pPr>
            <a:r>
              <a:rPr lang="cs-CZ" sz="2400" dirty="0"/>
              <a:t>Zdravotní sestry</a:t>
            </a:r>
          </a:p>
          <a:p>
            <a:pPr marL="457200" indent="-457200">
              <a:lnSpc>
                <a:spcPct val="90000"/>
              </a:lnSpc>
              <a:spcBef>
                <a:spcPct val="0"/>
              </a:spcBef>
              <a:buFont typeface="Apple Symbols" panose="02000000000000000000" pitchFamily="2" charset="-79"/>
              <a:buChar char="⎼"/>
            </a:pPr>
            <a:r>
              <a:rPr lang="cs-CZ" sz="2400" dirty="0"/>
              <a:t>Aktivizační pracovníci</a:t>
            </a:r>
          </a:p>
          <a:p>
            <a:pPr marL="457200" indent="-457200">
              <a:lnSpc>
                <a:spcPct val="90000"/>
              </a:lnSpc>
              <a:spcBef>
                <a:spcPct val="0"/>
              </a:spcBef>
              <a:buFont typeface="Apple Symbols" panose="02000000000000000000" pitchFamily="2" charset="-79"/>
              <a:buChar char="⎼"/>
            </a:pPr>
            <a:r>
              <a:rPr lang="cs-CZ" sz="2400" dirty="0"/>
              <a:t>Fyzioterapeuti</a:t>
            </a:r>
          </a:p>
          <a:p>
            <a:pPr marL="457200" indent="-457200">
              <a:lnSpc>
                <a:spcPct val="90000"/>
              </a:lnSpc>
              <a:spcBef>
                <a:spcPct val="0"/>
              </a:spcBef>
              <a:buFont typeface="Apple Symbols" panose="02000000000000000000" pitchFamily="2" charset="-79"/>
              <a:buChar char="⎼"/>
            </a:pPr>
            <a:r>
              <a:rPr lang="cs-CZ" sz="2400" dirty="0"/>
              <a:t>Administrativní pracovníci</a:t>
            </a:r>
          </a:p>
          <a:p>
            <a:pPr marL="457200" indent="-457200">
              <a:lnSpc>
                <a:spcPct val="90000"/>
              </a:lnSpc>
              <a:spcBef>
                <a:spcPct val="0"/>
              </a:spcBef>
              <a:buFont typeface="Apple Symbols" panose="02000000000000000000" pitchFamily="2" charset="-79"/>
              <a:buChar char="⎼"/>
            </a:pPr>
            <a:r>
              <a:rPr lang="cs-CZ" sz="2400" dirty="0"/>
              <a:t>Vedoucí pracovníci</a:t>
            </a:r>
          </a:p>
          <a:p>
            <a:pPr marL="457200" indent="-457200">
              <a:lnSpc>
                <a:spcPct val="90000"/>
              </a:lnSpc>
              <a:spcBef>
                <a:spcPct val="0"/>
              </a:spcBef>
              <a:buFont typeface="Apple Symbols" panose="02000000000000000000" pitchFamily="2" charset="-79"/>
              <a:buChar char="⎼"/>
            </a:pPr>
            <a:r>
              <a:rPr lang="cs-CZ" sz="2400" dirty="0"/>
              <a:t>Provozní zaměstnanci</a:t>
            </a:r>
          </a:p>
          <a:p>
            <a:pPr marL="457200" indent="-457200">
              <a:lnSpc>
                <a:spcPct val="90000"/>
              </a:lnSpc>
              <a:spcBef>
                <a:spcPct val="0"/>
              </a:spcBef>
              <a:buFont typeface="Apple Symbols" panose="02000000000000000000" pitchFamily="2" charset="-79"/>
              <a:buChar char="⎼"/>
            </a:pPr>
            <a:r>
              <a:rPr lang="cs-CZ" sz="2400" dirty="0"/>
              <a:t>Údržba</a:t>
            </a:r>
          </a:p>
          <a:p>
            <a:pPr marL="457200" indent="-457200">
              <a:lnSpc>
                <a:spcPct val="90000"/>
              </a:lnSpc>
              <a:spcBef>
                <a:spcPct val="0"/>
              </a:spcBef>
              <a:buFont typeface="Apple Symbols" panose="02000000000000000000" pitchFamily="2" charset="-79"/>
              <a:buChar char="⎼"/>
            </a:pPr>
            <a:r>
              <a:rPr lang="cs-CZ" sz="2400" dirty="0"/>
              <a:t>Pradleny</a:t>
            </a:r>
          </a:p>
          <a:p>
            <a:pPr marL="457200" indent="-457200">
              <a:lnSpc>
                <a:spcPct val="90000"/>
              </a:lnSpc>
              <a:spcBef>
                <a:spcPct val="0"/>
              </a:spcBef>
              <a:buFont typeface="Apple Symbols" panose="02000000000000000000" pitchFamily="2" charset="-79"/>
              <a:buChar char="⎼"/>
            </a:pPr>
            <a:r>
              <a:rPr lang="cs-CZ" sz="2400" dirty="0"/>
              <a:t>Kuchaři</a:t>
            </a:r>
          </a:p>
          <a:p>
            <a:pPr marL="457200" indent="-457200">
              <a:lnSpc>
                <a:spcPct val="90000"/>
              </a:lnSpc>
              <a:spcBef>
                <a:spcPct val="0"/>
              </a:spcBef>
              <a:buFont typeface="Apple Symbols" panose="02000000000000000000" pitchFamily="2" charset="-79"/>
              <a:buChar char="⎼"/>
            </a:pPr>
            <a:endParaRPr lang="cs-CZ" sz="2400" dirty="0"/>
          </a:p>
        </p:txBody>
      </p:sp>
      <p:pic>
        <p:nvPicPr>
          <p:cNvPr id="7" name="Obrázek 6" descr="Obsah obrázku zeď, interiér, patro, stojící&#10;&#10;Popis byl vytvořen automaticky">
            <a:extLst>
              <a:ext uri="{FF2B5EF4-FFF2-40B4-BE49-F238E27FC236}">
                <a16:creationId xmlns:a16="http://schemas.microsoft.com/office/drawing/2014/main" id="{2261F360-B3E9-2148-849A-2479E7B889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03" y="2423160"/>
            <a:ext cx="5914127" cy="3944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8149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B841256-1720-9148-8C33-EC69995C40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3880" y="1548360"/>
            <a:ext cx="9143640" cy="945458"/>
          </a:xfrm>
        </p:spPr>
        <p:txBody>
          <a:bodyPr/>
          <a:lstStyle/>
          <a:p>
            <a:r>
              <a:rPr lang="cs-CZ" sz="3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"/>
              </a:rPr>
              <a:t>Rekonstrukce</a:t>
            </a: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9FC2414A-B3E2-C043-A5EC-8A044D4C7F97}"/>
              </a:ext>
            </a:extLst>
          </p:cNvPr>
          <p:cNvSpPr/>
          <p:nvPr/>
        </p:nvSpPr>
        <p:spPr>
          <a:xfrm>
            <a:off x="1377539" y="2350095"/>
            <a:ext cx="3372592" cy="15881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90000"/>
              </a:lnSpc>
              <a:spcBef>
                <a:spcPct val="0"/>
              </a:spcBef>
              <a:buFont typeface="Apple Symbols" panose="02000000000000000000" pitchFamily="2" charset="-79"/>
              <a:buChar char="⎼"/>
            </a:pPr>
            <a:r>
              <a:rPr lang="cs-CZ" dirty="0"/>
              <a:t>Stavbu realizuje stavební firma</a:t>
            </a:r>
          </a:p>
          <a:p>
            <a:pPr marL="457200" indent="-457200">
              <a:lnSpc>
                <a:spcPct val="90000"/>
              </a:lnSpc>
              <a:spcBef>
                <a:spcPct val="0"/>
              </a:spcBef>
              <a:buFont typeface="Apple Symbols" panose="02000000000000000000" pitchFamily="2" charset="-79"/>
              <a:buChar char="⎼"/>
            </a:pPr>
            <a:r>
              <a:rPr lang="cs-CZ" dirty="0"/>
              <a:t>Plánované otevření domova cca 1,5 roku</a:t>
            </a:r>
          </a:p>
          <a:p>
            <a:pPr marL="457200" indent="-457200">
              <a:lnSpc>
                <a:spcPct val="90000"/>
              </a:lnSpc>
              <a:spcBef>
                <a:spcPct val="0"/>
              </a:spcBef>
              <a:buFont typeface="Apple Symbols" panose="02000000000000000000" pitchFamily="2" charset="-79"/>
              <a:buChar char="⎼"/>
            </a:pPr>
            <a:r>
              <a:rPr lang="cs-CZ" dirty="0"/>
              <a:t>Den otevřených dveří, asistovaná prohlídka </a:t>
            </a:r>
          </a:p>
        </p:txBody>
      </p:sp>
      <p:pic>
        <p:nvPicPr>
          <p:cNvPr id="6" name="Obrázek 5" descr="Obsah obrázku interiér, strop, budova, místnost&#10;&#10;Popis byl vytvořen automaticky">
            <a:extLst>
              <a:ext uri="{FF2B5EF4-FFF2-40B4-BE49-F238E27FC236}">
                <a16:creationId xmlns:a16="http://schemas.microsoft.com/office/drawing/2014/main" id="{65603372-9E15-924F-B324-601B09BDA1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44624" y="1487717"/>
            <a:ext cx="5594594" cy="4195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7883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interiér, dřevěné, budova, vsedě&#10;&#10;Popis byl vytvořen automaticky">
            <a:extLst>
              <a:ext uri="{FF2B5EF4-FFF2-40B4-BE49-F238E27FC236}">
                <a16:creationId xmlns:a16="http://schemas.microsoft.com/office/drawing/2014/main" id="{8D00E920-0A26-9341-BCE6-BF4FCB3A7D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82534" y="1699660"/>
            <a:ext cx="4857006" cy="3642755"/>
          </a:xfrm>
          <a:prstGeom prst="rect">
            <a:avLst/>
          </a:prstGeom>
        </p:spPr>
      </p:pic>
      <p:pic>
        <p:nvPicPr>
          <p:cNvPr id="5" name="Obrázek 4" descr="Obsah obrázku interiér, budova, okno, patro&#10;&#10;Popis byl vytvořen automaticky">
            <a:extLst>
              <a:ext uri="{FF2B5EF4-FFF2-40B4-BE49-F238E27FC236}">
                <a16:creationId xmlns:a16="http://schemas.microsoft.com/office/drawing/2014/main" id="{DEA0E1F3-52E9-784D-B8F3-7CFBF9111B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13698" y="1572161"/>
            <a:ext cx="5547097" cy="4160323"/>
          </a:xfrm>
          <a:prstGeom prst="rect">
            <a:avLst/>
          </a:prstGeom>
        </p:spPr>
      </p:pic>
      <p:pic>
        <p:nvPicPr>
          <p:cNvPr id="7" name="Obrázek 6" descr="Obsah obrázku budova, vsedě, stůl, muž&#10;&#10;Popis byl vytvořen automaticky">
            <a:extLst>
              <a:ext uri="{FF2B5EF4-FFF2-40B4-BE49-F238E27FC236}">
                <a16:creationId xmlns:a16="http://schemas.microsoft.com/office/drawing/2014/main" id="{06368521-9724-D447-9083-5A6F1F5378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951" y="3337297"/>
            <a:ext cx="4118098" cy="3088574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85AA95D5-6F32-9042-93FA-B913FBC64C43}"/>
              </a:ext>
            </a:extLst>
          </p:cNvPr>
          <p:cNvSpPr txBox="1"/>
          <p:nvPr/>
        </p:nvSpPr>
        <p:spPr>
          <a:xfrm>
            <a:off x="5142016" y="1638795"/>
            <a:ext cx="1769423" cy="1360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Koupelna, okna z vnitrobloku, zemní úpravy</a:t>
            </a:r>
          </a:p>
        </p:txBody>
      </p:sp>
    </p:spTree>
    <p:extLst>
      <p:ext uri="{BB962C8B-B14F-4D97-AF65-F5344CB8AC3E}">
        <p14:creationId xmlns:p14="http://schemas.microsoft.com/office/powerpoint/2010/main" val="42204150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budova, interiér, dřevěné, místnost&#10;&#10;Popis byl vytvořen automaticky">
            <a:extLst>
              <a:ext uri="{FF2B5EF4-FFF2-40B4-BE49-F238E27FC236}">
                <a16:creationId xmlns:a16="http://schemas.microsoft.com/office/drawing/2014/main" id="{A0B0B7E1-5539-A843-A465-EBE64523A0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63444" y="1963139"/>
            <a:ext cx="5207330" cy="3905498"/>
          </a:xfrm>
          <a:prstGeom prst="rect">
            <a:avLst/>
          </a:prstGeom>
        </p:spPr>
      </p:pic>
      <p:pic>
        <p:nvPicPr>
          <p:cNvPr id="5" name="Obrázek 4" descr="Obsah obrázku budova, strop, interiér, patro&#10;&#10;Popis byl vytvořen automaticky">
            <a:extLst>
              <a:ext uri="{FF2B5EF4-FFF2-40B4-BE49-F238E27FC236}">
                <a16:creationId xmlns:a16="http://schemas.microsoft.com/office/drawing/2014/main" id="{608F21FA-3219-3E43-B1E8-7223067904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134" y="2161308"/>
            <a:ext cx="5620989" cy="4215741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831BC13B-1BED-FB4E-AFCE-1A64F67C0357}"/>
              </a:ext>
            </a:extLst>
          </p:cNvPr>
          <p:cNvSpPr txBox="1"/>
          <p:nvPr/>
        </p:nvSpPr>
        <p:spPr>
          <a:xfrm>
            <a:off x="1579418" y="1472540"/>
            <a:ext cx="3698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Jídelna, výdejní okénko z kuchyně</a:t>
            </a:r>
          </a:p>
        </p:txBody>
      </p:sp>
    </p:spTree>
    <p:extLst>
      <p:ext uri="{BB962C8B-B14F-4D97-AF65-F5344CB8AC3E}">
        <p14:creationId xmlns:p14="http://schemas.microsoft.com/office/powerpoint/2010/main" val="40739493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FD5B7BB6-255E-4E41-8B0A-A0E0A52174FD}"/>
              </a:ext>
            </a:extLst>
          </p:cNvPr>
          <p:cNvSpPr txBox="1"/>
          <p:nvPr/>
        </p:nvSpPr>
        <p:spPr>
          <a:xfrm>
            <a:off x="926275" y="498764"/>
            <a:ext cx="32947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"/>
                <a:ea typeface="+mj-ea"/>
                <a:cs typeface="+mj-cs"/>
              </a:rPr>
              <a:t>Vizualizace, vstup</a:t>
            </a:r>
            <a:r>
              <a:rPr lang="cs-CZ" dirty="0"/>
              <a:t> </a:t>
            </a:r>
          </a:p>
        </p:txBody>
      </p:sp>
      <p:pic>
        <p:nvPicPr>
          <p:cNvPr id="8" name="Obrázek 7" descr="Obsah obrázku exteriér, budova, dům, ulice&#10;&#10;Popis byl vytvořen automaticky">
            <a:extLst>
              <a:ext uri="{FF2B5EF4-FFF2-40B4-BE49-F238E27FC236}">
                <a16:creationId xmlns:a16="http://schemas.microsoft.com/office/drawing/2014/main" id="{E451AD43-215C-9F4B-A641-33FCF2DD34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137" y="0"/>
            <a:ext cx="7156862" cy="4025735"/>
          </a:xfrm>
          <a:prstGeom prst="rect">
            <a:avLst/>
          </a:prstGeom>
        </p:spPr>
      </p:pic>
      <p:pic>
        <p:nvPicPr>
          <p:cNvPr id="10" name="Obrázek 9" descr="Obsah obrázku exteriér, budova, silnice, tráva&#10;&#10;Popis byl vytvořen automaticky">
            <a:extLst>
              <a:ext uri="{FF2B5EF4-FFF2-40B4-BE49-F238E27FC236}">
                <a16:creationId xmlns:a16="http://schemas.microsoft.com/office/drawing/2014/main" id="{9F914581-B66B-144C-B6DF-8C6AE47A19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17568"/>
            <a:ext cx="7716322" cy="4340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033784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604E69"/>
      </a:accent1>
      <a:accent2>
        <a:srgbClr val="888BC4"/>
      </a:accent2>
      <a:accent3>
        <a:srgbClr val="A5A5A5"/>
      </a:accent3>
      <a:accent4>
        <a:srgbClr val="FFC000"/>
      </a:accent4>
      <a:accent5>
        <a:srgbClr val="4472C4"/>
      </a:accent5>
      <a:accent6>
        <a:srgbClr val="954F72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L Prezentace" id="{350D1046-5C77-6A47-A400-20CE06F71F78}" vid="{061F4415-129E-5049-AFAC-BBCDDE44BF42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8C0FFD103B9FFC499DA3BF6B5C864E5E" ma:contentTypeVersion="0" ma:contentTypeDescription="Vytvoří nový dokument" ma:contentTypeScope="" ma:versionID="5eac4f712b1a6dfe07797299a068f67f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2ecb93c72f33e94aa0d8973920a8bbe8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1ADF28A-E147-40EB-90AF-C75042B824B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1A2C2A2D-054E-4DFB-A628-2B66FA1CBC36}">
  <ds:schemaRefs>
    <ds:schemaRef ds:uri="http://purl.org/dc/elements/1.1/"/>
    <ds:schemaRef ds:uri="http://www.w3.org/XML/1998/namespace"/>
    <ds:schemaRef ds:uri="http://schemas.microsoft.com/office/2006/metadata/properties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0C325013-F98A-422E-AF73-50F6420B45A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ML Prezentace (1)</Template>
  <TotalTime>0</TotalTime>
  <Words>269</Words>
  <Application>Microsoft Office PowerPoint</Application>
  <PresentationFormat>Širokoúhlá obrazovka</PresentationFormat>
  <Paragraphs>56</Paragraphs>
  <Slides>14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14</vt:i4>
      </vt:variant>
    </vt:vector>
  </HeadingPairs>
  <TitlesOfParts>
    <vt:vector size="19" baseType="lpstr">
      <vt:lpstr>Apple Symbols</vt:lpstr>
      <vt:lpstr>Arial</vt:lpstr>
      <vt:lpstr>Times New Roman</vt:lpstr>
      <vt:lpstr>Verdana</vt:lpstr>
      <vt:lpstr>Motiv Office</vt:lpstr>
      <vt:lpstr>Prezentace aplikace PowerPoint</vt:lpstr>
      <vt:lpstr>Vznik Clementas</vt:lpstr>
      <vt:lpstr>Prezentace aplikace PowerPoint</vt:lpstr>
      <vt:lpstr>Prezentace aplikace PowerPoint</vt:lpstr>
      <vt:lpstr>Prezentace aplikace PowerPoint</vt:lpstr>
      <vt:lpstr>Rekonstrukce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  renata.prokesova@clementas.cz info@clementas.cz https://www.clementas.cz https://www.facebook.com/Clementas.cz/  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subject/>
  <dc:creator>Andrea Faltysová - CLEMENTAS MLÉKOVICE</dc:creator>
  <dc:description/>
  <cp:lastModifiedBy>Hredle2</cp:lastModifiedBy>
  <cp:revision>32</cp:revision>
  <dcterms:created xsi:type="dcterms:W3CDTF">2019-07-11T06:13:28Z</dcterms:created>
  <dcterms:modified xsi:type="dcterms:W3CDTF">2020-03-11T10:42:05Z</dcterms:modified>
  <dc:language>cs-CZ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16.0011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Širokoúhlá obrazovka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1</vt:i4>
  </property>
  <property fmtid="{D5CDD505-2E9C-101B-9397-08002B2CF9AE}" pid="12" name="ContentTypeId">
    <vt:lpwstr>0x0101008C0FFD103B9FFC499DA3BF6B5C864E5E</vt:lpwstr>
  </property>
</Properties>
</file>